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8" r:id="rId4"/>
    <p:sldId id="262" r:id="rId5"/>
    <p:sldId id="271" r:id="rId6"/>
    <p:sldId id="263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1" r:id="rId20"/>
  </p:sldIdLst>
  <p:sldSz cx="12192000" cy="6858000"/>
  <p:notesSz cx="6858000" cy="9144000"/>
  <p:embeddedFontLst>
    <p:embeddedFont>
      <p:font typeface="a한글나라BB" panose="02020600000000000000" pitchFamily="18" charset="-127"/>
      <p:regular r:id="rId22"/>
    </p:embeddedFont>
    <p:embeddedFont>
      <p:font typeface="나눔고딕" panose="020D0604000000000000" pitchFamily="50" charset="-127"/>
      <p:regular r:id="rId23"/>
      <p:bold r:id="rId24"/>
    </p:embeddedFont>
    <p:embeddedFont>
      <p:font typeface="Tmon몬소리OTF Black" panose="02000A03000000000000" pitchFamily="50" charset="-127"/>
      <p:bold r:id="rId25"/>
    </p:embeddedFont>
    <p:embeddedFont>
      <p:font typeface="a고딕15" panose="02020600000000000000" pitchFamily="18" charset="-127"/>
      <p:regular r:id="rId26"/>
    </p:embeddedFont>
    <p:embeddedFont>
      <p:font typeface="a아시아헤드4" panose="02020600000000000000" pitchFamily="18" charset="-127"/>
      <p:regular r:id="rId27"/>
    </p:embeddedFont>
    <p:embeddedFont>
      <p:font typeface="휴먼둥근헤드라인" panose="02030504000101010101" pitchFamily="18" charset="-127"/>
      <p:regular r:id="rId28"/>
    </p:embeddedFont>
    <p:embeddedFont>
      <p:font typeface="나눔스퀘어 Extra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제주고딕" panose="02000300000000000000" pitchFamily="2" charset="-127"/>
      <p:regular r:id="rId32"/>
    </p:embeddedFont>
    <p:embeddedFont>
      <p:font typeface="a고딕13" panose="02020600000000000000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신영" initials="권" lastIdx="1" clrIdx="0">
    <p:extLst>
      <p:ext uri="{19B8F6BF-5375-455C-9EA6-DF929625EA0E}">
        <p15:presenceInfo xmlns:p15="http://schemas.microsoft.com/office/powerpoint/2012/main" userId="1bb4f64b3d1b9a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B3C"/>
    <a:srgbClr val="3776AB"/>
    <a:srgbClr val="8781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625" autoAdjust="0"/>
  </p:normalViewPr>
  <p:slideViewPr>
    <p:cSldViewPr snapToGrid="0">
      <p:cViewPr varScale="1">
        <p:scale>
          <a:sx n="66" d="100"/>
          <a:sy n="66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9F522-3EEC-43E6-A198-019E4D930A93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E4115-FD34-4A77-B7B5-17B606CC0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78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높은생산성과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빠른구현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문법이 쉬어 쉽게 배우고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이해할수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스트립트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언어로써 컴파일작업이 필요 없으며 소스코드 그대로를 실행 할 수 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무료로 제공되는 소프트웨어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들여쓰기로 블록 표현을 할 수 있으며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직관적인 소스코드는 읽고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쓰는데 편리하다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표현법 사용으로 소스코드의 길이가 짧아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시간을 줄일 수 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413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72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5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/>
              <a:t>시작금액은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338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/>
              <a:t>시작금액은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42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9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3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5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9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73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71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41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시작금액은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완주 시</a:t>
            </a:r>
            <a:r>
              <a:rPr lang="en-US" altLang="ko-KR" dirty="0"/>
              <a:t>, </a:t>
            </a:r>
            <a:r>
              <a:rPr lang="ko-KR" altLang="en-US" dirty="0"/>
              <a:t>월급 </a:t>
            </a:r>
            <a:r>
              <a:rPr lang="en-US" altLang="ko-KR" dirty="0"/>
              <a:t>5</a:t>
            </a:r>
            <a:r>
              <a:rPr lang="ko-KR" altLang="en-US" dirty="0"/>
              <a:t>만원이 지급됩니다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플레이어 중 한 명이 파산 시</a:t>
            </a:r>
            <a:r>
              <a:rPr lang="en-US" altLang="ko-KR" dirty="0"/>
              <a:t>, </a:t>
            </a:r>
            <a:r>
              <a:rPr lang="ko-KR" altLang="en-US" dirty="0"/>
              <a:t>게임이 종료됩니다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사회복지기구에 방문하면 사회복지기금 </a:t>
            </a:r>
            <a:r>
              <a:rPr lang="en-US" altLang="ko-KR" dirty="0"/>
              <a:t>2</a:t>
            </a:r>
            <a:r>
              <a:rPr lang="ko-KR" altLang="en-US" dirty="0"/>
              <a:t>만원을 지불해야합니다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우주여행에 방문하면 우주여행을 제외한 원하는 위치로 이동이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무인도에 방문하면 </a:t>
            </a:r>
            <a:r>
              <a:rPr lang="en-US" altLang="ko-KR" dirty="0"/>
              <a:t>3</a:t>
            </a:r>
            <a:r>
              <a:rPr lang="ko-KR" altLang="en-US" dirty="0"/>
              <a:t>턴 동안 탈출할 수 없습니다</a:t>
            </a:r>
            <a:r>
              <a:rPr lang="en-US" altLang="ko-KR" dirty="0"/>
              <a:t>.(</a:t>
            </a:r>
            <a:r>
              <a:rPr lang="ko-KR" altLang="en-US" dirty="0"/>
              <a:t>주사위 더블 시 탈출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· </a:t>
            </a:r>
            <a:r>
              <a:rPr lang="ko-KR" altLang="en-US" dirty="0"/>
              <a:t>상대방의 도시에 방문하면 통행료를 지불해야합니다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EC90C-07E2-4482-B801-7440541F93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01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6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98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36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rot="5400000">
            <a:off x="59872" y="-59872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각 삼각형 7"/>
          <p:cNvSpPr/>
          <p:nvPr userDrawn="1"/>
        </p:nvSpPr>
        <p:spPr>
          <a:xfrm rot="5400000" flipH="1" flipV="1">
            <a:off x="11796850" y="6462849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092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rot="5400000">
            <a:off x="59872" y="-59872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각 삼각형 7"/>
          <p:cNvSpPr/>
          <p:nvPr userDrawn="1"/>
        </p:nvSpPr>
        <p:spPr>
          <a:xfrm rot="5400000" flipH="1" flipV="1">
            <a:off x="11796850" y="6462849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384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rot="5400000">
            <a:off x="59872" y="-59872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각 삼각형 7"/>
          <p:cNvSpPr/>
          <p:nvPr userDrawn="1"/>
        </p:nvSpPr>
        <p:spPr>
          <a:xfrm rot="5400000" flipH="1" flipV="1">
            <a:off x="11796850" y="6462849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1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65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78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75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6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7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97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76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0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4B625-FB74-4C1E-B011-F21BBD9B3666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62D84-A14F-4718-AE9F-E4B3239A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8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1298" y="1844826"/>
            <a:ext cx="4229403" cy="3404650"/>
            <a:chOff x="3279861" y="1323719"/>
            <a:chExt cx="4652343" cy="3913554"/>
          </a:xfrm>
        </p:grpSpPr>
        <p:grpSp>
          <p:nvGrpSpPr>
            <p:cNvPr id="3" name="그룹 2"/>
            <p:cNvGrpSpPr/>
            <p:nvPr/>
          </p:nvGrpSpPr>
          <p:grpSpPr>
            <a:xfrm>
              <a:off x="3323692" y="1323719"/>
              <a:ext cx="4608512" cy="3157463"/>
              <a:chOff x="3268663" y="2240868"/>
              <a:chExt cx="3096344" cy="212423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3268663" y="2240868"/>
                <a:ext cx="3096344" cy="1620180"/>
              </a:xfrm>
              <a:prstGeom prst="rect">
                <a:avLst/>
              </a:prstGeom>
              <a:solidFill>
                <a:srgbClr val="FECB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600" dirty="0">
                    <a:solidFill>
                      <a:schemeClr val="bg1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GOGO</a:t>
                </a:r>
                <a:endParaRPr lang="ko-KR" altLang="en-US" sz="9600" dirty="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endParaRPr>
              </a:p>
            </p:txBody>
          </p:sp>
          <p:sp>
            <p:nvSpPr>
              <p:cNvPr id="7" name="직각 삼각형 6"/>
              <p:cNvSpPr/>
              <p:nvPr/>
            </p:nvSpPr>
            <p:spPr>
              <a:xfrm rot="16200000" flipH="1">
                <a:off x="5880408" y="3880505"/>
                <a:ext cx="504056" cy="465144"/>
              </a:xfrm>
              <a:prstGeom prst="rtTriangle">
                <a:avLst/>
              </a:prstGeom>
              <a:solidFill>
                <a:srgbClr val="F1B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3279861" y="3941122"/>
              <a:ext cx="4533431" cy="60142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ko-KR" altLang="en-US" sz="34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776AB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컴퓨터 교재 연구 </a:t>
              </a:r>
              <a:r>
                <a:rPr lang="ko-KR" altLang="en-US" sz="3400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776AB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지도법</a:t>
              </a:r>
              <a:endParaRPr lang="ko-KR" altLang="en-US" sz="3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52243" y="4600467"/>
              <a:ext cx="4361048" cy="636806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201215700 </a:t>
              </a:r>
              <a:r>
                <a:rPr lang="ko-KR" altLang="en-US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이형찬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201411705 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김현주 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201411780 </a:t>
              </a:r>
              <a:r>
                <a:rPr lang="ko-KR" altLang="en-US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최예진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201511784 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권신영 </a:t>
              </a:r>
            </a:p>
          </p:txBody>
        </p:sp>
      </p:grpSp>
      <p:sp>
        <p:nvSpPr>
          <p:cNvPr id="8" name="직각 삼각형 7"/>
          <p:cNvSpPr/>
          <p:nvPr/>
        </p:nvSpPr>
        <p:spPr>
          <a:xfrm rot="5400000">
            <a:off x="71196" y="-5987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84945" y="6448415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41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425405-D0CF-4516-B0C8-AF617A040AB4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F56B9-A764-480E-8F20-614C977A930D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0AF5E-C3F2-4E68-8F24-EC1DC0716DDE}"/>
              </a:ext>
            </a:extLst>
          </p:cNvPr>
          <p:cNvSpPr txBox="1"/>
          <p:nvPr/>
        </p:nvSpPr>
        <p:spPr>
          <a:xfrm>
            <a:off x="3824548" y="1868476"/>
            <a:ext cx="476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무인도 방문 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	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 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턴 동안 탈출 불가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주사위 더블 시 탈출 가능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E0A35-A7D8-4BA8-941A-2066DE1A6822}"/>
              </a:ext>
            </a:extLst>
          </p:cNvPr>
          <p:cNvSpPr txBox="1"/>
          <p:nvPr/>
        </p:nvSpPr>
        <p:spPr>
          <a:xfrm>
            <a:off x="3824548" y="4081525"/>
            <a:ext cx="5408798" cy="113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상대방 도시 방문 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	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통행료 지불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F07862-5CA4-49ED-BD8F-1B4C37298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24" y="-6013322"/>
            <a:ext cx="2241971" cy="22419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B6E9D1-0471-4BC4-AA10-52794FB4D1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48" y="9805326"/>
            <a:ext cx="2398659" cy="25154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256E4C-2339-4929-80BD-4D59570D46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4" y="2475642"/>
            <a:ext cx="2130409" cy="21737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8B9061-55F9-4706-8D66-EE00030652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259" y="2521747"/>
            <a:ext cx="2214640" cy="212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0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8790AA-2DA7-4D54-AEA0-BDB518E7D1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863" y="1199515"/>
            <a:ext cx="6121990" cy="5323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94E8C3-271C-4878-94B7-B72AA94C01F2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D00CE-D98E-402D-B032-18E518F5F2F5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32610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931907-A0D4-4025-BECC-B89FBD7BDD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11" y="1431925"/>
            <a:ext cx="5649829" cy="5090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11FBD1-66EF-43E3-AF1B-F25A9E4BDAC2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47D48-78A6-4769-BF78-2BD5BB385522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39293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F61B3C-4687-465D-A772-595F616B2A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93" y="1331688"/>
            <a:ext cx="5731510" cy="52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140B4-FE92-423D-9555-5AA18CECFA94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6D8BB-E9E0-47AA-BAF0-3F484C805A61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91139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B9A802-D7CF-4338-AF3C-02B37D8C09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51" y="1331688"/>
            <a:ext cx="5731510" cy="5354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28EC4C-6909-4301-88BC-0F73205E5B23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6A650-74EB-42EA-82A9-52A807976B99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34341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DAAD9B-995D-4C1A-94D0-D98194768D3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92" y="1331688"/>
            <a:ext cx="5731510" cy="52838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91F9E-7921-4363-8AED-37F326534AB8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EC1E6-71E1-4943-B617-AA9457ECC7F2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7190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746603-75C0-4402-8BE2-57DB4A7B08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42" y="1331688"/>
            <a:ext cx="5731510" cy="5279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B483C-69B0-4684-B28E-90B284F534A4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AABF6-298D-4288-B109-0F5F96597D19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72566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85FB0-3D64-4525-BBA2-1E063B0300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426" y="1331688"/>
            <a:ext cx="5731510" cy="52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E0292B-EFCA-4FB9-BC79-F3BB3D8A25DD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E49E2-E247-44C7-9267-91B1E7C107CE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03177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DA6EB-DADF-4EA1-85A3-17F4D475D93F}"/>
              </a:ext>
            </a:extLst>
          </p:cNvPr>
          <p:cNvSpPr txBox="1"/>
          <p:nvPr/>
        </p:nvSpPr>
        <p:spPr>
          <a:xfrm>
            <a:off x="238835" y="1966309"/>
            <a:ext cx="6375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부루마불의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모든 게임요소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구현의 어려움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A8B8CA-5FC1-4111-A6CF-781E9240E4FA}"/>
              </a:ext>
            </a:extLst>
          </p:cNvPr>
          <p:cNvGrpSpPr/>
          <p:nvPr/>
        </p:nvGrpSpPr>
        <p:grpSpPr>
          <a:xfrm>
            <a:off x="6055639" y="2108803"/>
            <a:ext cx="807401" cy="1082491"/>
            <a:chOff x="4154749" y="3694007"/>
            <a:chExt cx="612559" cy="530486"/>
          </a:xfrm>
          <a:solidFill>
            <a:srgbClr val="FECB3C"/>
          </a:solidFill>
        </p:grpSpPr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C843AFA5-425A-47E1-802E-8337D3DEFE6C}"/>
                </a:ext>
              </a:extLst>
            </p:cNvPr>
            <p:cNvSpPr/>
            <p:nvPr/>
          </p:nvSpPr>
          <p:spPr>
            <a:xfrm>
              <a:off x="4398885" y="3699528"/>
              <a:ext cx="368423" cy="5249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17202D61-F4AE-4EF2-9E04-63576A7132C4}"/>
                </a:ext>
              </a:extLst>
            </p:cNvPr>
            <p:cNvSpPr/>
            <p:nvPr/>
          </p:nvSpPr>
          <p:spPr>
            <a:xfrm>
              <a:off x="4154749" y="3694007"/>
              <a:ext cx="368423" cy="5249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F0753-4F6C-42DD-A6F1-F320C46DE372}"/>
              </a:ext>
            </a:extLst>
          </p:cNvPr>
          <p:cNvSpPr txBox="1"/>
          <p:nvPr/>
        </p:nvSpPr>
        <p:spPr>
          <a:xfrm>
            <a:off x="7463499" y="2243307"/>
            <a:ext cx="413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시간적 여유를 둔 개발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4C9B2-AE5A-459C-839E-A948BAFF343A}"/>
              </a:ext>
            </a:extLst>
          </p:cNvPr>
          <p:cNvGrpSpPr/>
          <p:nvPr/>
        </p:nvGrpSpPr>
        <p:grpSpPr>
          <a:xfrm>
            <a:off x="1020788" y="3191294"/>
            <a:ext cx="4589016" cy="395066"/>
            <a:chOff x="763480" y="2646564"/>
            <a:chExt cx="7714695" cy="164347"/>
          </a:xfrm>
          <a:solidFill>
            <a:schemeClr val="tx2">
              <a:lumMod val="75000"/>
            </a:schemeClr>
          </a:solidFill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C962FC7-D3DD-45EA-9D13-A1D2A1FFFC88}"/>
                </a:ext>
              </a:extLst>
            </p:cNvPr>
            <p:cNvCxnSpPr/>
            <p:nvPr/>
          </p:nvCxnSpPr>
          <p:spPr>
            <a:xfrm>
              <a:off x="763480" y="2646564"/>
              <a:ext cx="7714695" cy="0"/>
            </a:xfrm>
            <a:prstGeom prst="line">
              <a:avLst/>
            </a:prstGeom>
            <a:grp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순서도: 병합 23">
              <a:extLst>
                <a:ext uri="{FF2B5EF4-FFF2-40B4-BE49-F238E27FC236}">
                  <a16:creationId xmlns:a16="http://schemas.microsoft.com/office/drawing/2014/main" id="{493C479D-B140-4A41-BFA2-2C438C802AAF}"/>
                </a:ext>
              </a:extLst>
            </p:cNvPr>
            <p:cNvSpPr/>
            <p:nvPr/>
          </p:nvSpPr>
          <p:spPr>
            <a:xfrm>
              <a:off x="4465468" y="2646564"/>
              <a:ext cx="213064" cy="164347"/>
            </a:xfrm>
            <a:prstGeom prst="flowChartMerge">
              <a:avLst/>
            </a:prstGeom>
            <a:grp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CB3C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195FA1-A2AC-422D-AAF6-009B07A75760}"/>
              </a:ext>
            </a:extLst>
          </p:cNvPr>
          <p:cNvGrpSpPr/>
          <p:nvPr/>
        </p:nvGrpSpPr>
        <p:grpSpPr>
          <a:xfrm>
            <a:off x="7463499" y="3191294"/>
            <a:ext cx="3190332" cy="240962"/>
            <a:chOff x="763480" y="2646564"/>
            <a:chExt cx="7714695" cy="164347"/>
          </a:xfrm>
          <a:solidFill>
            <a:schemeClr val="tx2">
              <a:lumMod val="75000"/>
            </a:schemeClr>
          </a:solidFill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B9949D0-7E77-49D1-B807-0DD71DC3B66D}"/>
                </a:ext>
              </a:extLst>
            </p:cNvPr>
            <p:cNvCxnSpPr/>
            <p:nvPr/>
          </p:nvCxnSpPr>
          <p:spPr>
            <a:xfrm>
              <a:off x="763480" y="2646564"/>
              <a:ext cx="7714695" cy="0"/>
            </a:xfrm>
            <a:prstGeom prst="line">
              <a:avLst/>
            </a:prstGeom>
            <a:grp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순서도: 병합 26">
              <a:extLst>
                <a:ext uri="{FF2B5EF4-FFF2-40B4-BE49-F238E27FC236}">
                  <a16:creationId xmlns:a16="http://schemas.microsoft.com/office/drawing/2014/main" id="{8B6B55F3-5D61-4CAE-AEA2-F944560B6551}"/>
                </a:ext>
              </a:extLst>
            </p:cNvPr>
            <p:cNvSpPr/>
            <p:nvPr/>
          </p:nvSpPr>
          <p:spPr>
            <a:xfrm>
              <a:off x="4465468" y="2646564"/>
              <a:ext cx="213064" cy="164347"/>
            </a:xfrm>
            <a:prstGeom prst="flowChartMerge">
              <a:avLst/>
            </a:prstGeom>
            <a:grp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CB3C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6D1B60-75A3-4665-A469-FAEBC2897DF1}"/>
              </a:ext>
            </a:extLst>
          </p:cNvPr>
          <p:cNvSpPr txBox="1"/>
          <p:nvPr/>
        </p:nvSpPr>
        <p:spPr>
          <a:xfrm>
            <a:off x="6444614" y="3979017"/>
            <a:ext cx="5292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‘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황금 열쇠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’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게임요소 추가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땅에 세울 건물의 세부화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그 밖의 제약조건 추가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BDFF85-714F-4C5C-ACF4-274E918BFCA6}"/>
              </a:ext>
            </a:extLst>
          </p:cNvPr>
          <p:cNvSpPr txBox="1"/>
          <p:nvPr/>
        </p:nvSpPr>
        <p:spPr>
          <a:xfrm>
            <a:off x="640069" y="4208445"/>
            <a:ext cx="5292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게임요소 부족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땅에 건물을 세울 수 없음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42D51-789A-4DDB-9807-261D308A7CA1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61DA6F-1921-4D01-B700-EBD9580D0156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6.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한계점 및 개선 방안</a:t>
            </a:r>
          </a:p>
        </p:txBody>
      </p:sp>
    </p:spTree>
    <p:extLst>
      <p:ext uri="{BB962C8B-B14F-4D97-AF65-F5344CB8AC3E}">
        <p14:creationId xmlns:p14="http://schemas.microsoft.com/office/powerpoint/2010/main" val="300209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74248" y="636761"/>
            <a:ext cx="5161712" cy="69492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PYTHON </a:t>
            </a:r>
            <a:r>
              <a:rPr lang="ko-KR" altLang="en-US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선택 이유</a:t>
            </a:r>
          </a:p>
        </p:txBody>
      </p:sp>
      <p:sp>
        <p:nvSpPr>
          <p:cNvPr id="13" name="직각 삼각형 12"/>
          <p:cNvSpPr/>
          <p:nvPr/>
        </p:nvSpPr>
        <p:spPr>
          <a:xfrm rot="5400000">
            <a:off x="48579" y="-59871"/>
            <a:ext cx="335279" cy="455022"/>
          </a:xfrm>
          <a:prstGeom prst="rtTriangle">
            <a:avLst/>
          </a:prstGeom>
          <a:solidFill>
            <a:srgbClr val="3776AB"/>
          </a:solidFill>
          <a:ln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16200000">
            <a:off x="11791188" y="6459810"/>
            <a:ext cx="335279" cy="466348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20" y="0"/>
            <a:ext cx="6348028" cy="6858000"/>
          </a:xfrm>
          <a:prstGeom prst="rect">
            <a:avLst/>
          </a:prstGeom>
          <a:solidFill>
            <a:srgbClr val="3776AB"/>
          </a:solidFill>
          <a:ln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5400000">
            <a:off x="35192" y="-87255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18900" y="2228671"/>
            <a:ext cx="3573021" cy="2400657"/>
            <a:chOff x="1055440" y="2251507"/>
            <a:chExt cx="3573021" cy="2400657"/>
          </a:xfrm>
        </p:grpSpPr>
        <p:sp>
          <p:nvSpPr>
            <p:cNvPr id="2" name="TextBox 1"/>
            <p:cNvSpPr txBox="1"/>
            <p:nvPr/>
          </p:nvSpPr>
          <p:spPr>
            <a:xfrm>
              <a:off x="1055440" y="2251507"/>
              <a:ext cx="1547218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0" dirty="0"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Q</a:t>
              </a:r>
              <a:endParaRPr lang="ko-KR" altLang="en-US" sz="150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95600" y="3349441"/>
              <a:ext cx="7873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N</a:t>
              </a:r>
              <a:endParaRPr lang="ko-KR" altLang="en-US" sz="60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90861" y="2251507"/>
              <a:ext cx="1537600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0" dirty="0"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A</a:t>
              </a:r>
              <a:endParaRPr lang="ko-KR" altLang="en-US" sz="150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256240" y="2753616"/>
            <a:ext cx="2352830" cy="67710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Python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76AB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18571" y="3588215"/>
            <a:ext cx="2628167" cy="49244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GOGO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2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rot="5400000">
            <a:off x="71196" y="-5987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84945" y="6448415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7012FA6-1237-4E3A-8FB6-8E8443E60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5" y="2171699"/>
            <a:ext cx="2286000" cy="228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60D4DE-72E0-4277-BE48-82190007FFB5}"/>
              </a:ext>
            </a:extLst>
          </p:cNvPr>
          <p:cNvSpPr txBox="1"/>
          <p:nvPr/>
        </p:nvSpPr>
        <p:spPr>
          <a:xfrm>
            <a:off x="4596503" y="1794418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LOGO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에서 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Python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으로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FD961-A6A3-4462-B5CD-09EBAF3BCD44}"/>
              </a:ext>
            </a:extLst>
          </p:cNvPr>
          <p:cNvSpPr txBox="1"/>
          <p:nvPr/>
        </p:nvSpPr>
        <p:spPr>
          <a:xfrm>
            <a:off x="4597999" y="2977249"/>
            <a:ext cx="3205016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2. Python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선택 이유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5A70E4-1854-4108-9DBE-61A22D26BEBB}"/>
              </a:ext>
            </a:extLst>
          </p:cNvPr>
          <p:cNvSpPr txBox="1"/>
          <p:nvPr/>
        </p:nvSpPr>
        <p:spPr>
          <a:xfrm>
            <a:off x="4596504" y="4160080"/>
            <a:ext cx="3205016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작품 선정 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E58EDE-047F-4EB7-A84D-95FC10F3AC80}"/>
              </a:ext>
            </a:extLst>
          </p:cNvPr>
          <p:cNvSpPr txBox="1"/>
          <p:nvPr/>
        </p:nvSpPr>
        <p:spPr>
          <a:xfrm>
            <a:off x="865990" y="4287079"/>
            <a:ext cx="1968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Python</a:t>
            </a:r>
            <a:endParaRPr lang="ko-KR" altLang="en-US" sz="4000" dirty="0">
              <a:solidFill>
                <a:schemeClr val="bg2">
                  <a:lumMod val="50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3CBB036-4466-4F58-99F3-5024753E58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633881" y="3360227"/>
            <a:ext cx="5007273" cy="147532"/>
          </a:xfrm>
          <a:prstGeom prst="rect">
            <a:avLst/>
          </a:prstGeom>
        </p:spPr>
      </p:pic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8C234E5-13DA-4A8B-A78E-CBE770466C55}"/>
              </a:ext>
            </a:extLst>
          </p:cNvPr>
          <p:cNvSpPr/>
          <p:nvPr/>
        </p:nvSpPr>
        <p:spPr>
          <a:xfrm rot="16200000">
            <a:off x="11785525" y="6465473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147295-4030-4E40-A97D-AF97AD8BE9B8}"/>
              </a:ext>
            </a:extLst>
          </p:cNvPr>
          <p:cNvSpPr txBox="1"/>
          <p:nvPr/>
        </p:nvSpPr>
        <p:spPr>
          <a:xfrm>
            <a:off x="8501176" y="1781718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작품의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B23F41-5EB3-4D16-A1A1-79771C19ABEE}"/>
              </a:ext>
            </a:extLst>
          </p:cNvPr>
          <p:cNvSpPr txBox="1"/>
          <p:nvPr/>
        </p:nvSpPr>
        <p:spPr>
          <a:xfrm>
            <a:off x="8502672" y="2964549"/>
            <a:ext cx="3205016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B346E4-A5CA-41DA-8D1F-5512D8B95929}"/>
              </a:ext>
            </a:extLst>
          </p:cNvPr>
          <p:cNvSpPr txBox="1"/>
          <p:nvPr/>
        </p:nvSpPr>
        <p:spPr>
          <a:xfrm>
            <a:off x="8501177" y="4147380"/>
            <a:ext cx="3205016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6.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한계점 및 개선 방안</a:t>
            </a:r>
          </a:p>
        </p:txBody>
      </p:sp>
    </p:spTree>
    <p:extLst>
      <p:ext uri="{BB962C8B-B14F-4D97-AF65-F5344CB8AC3E}">
        <p14:creationId xmlns:p14="http://schemas.microsoft.com/office/powerpoint/2010/main" val="36007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직각 삼각형 23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215D0F-CA72-4BAF-B7CF-9CAA445DF3FB}"/>
              </a:ext>
            </a:extLst>
          </p:cNvPr>
          <p:cNvGrpSpPr/>
          <p:nvPr/>
        </p:nvGrpSpPr>
        <p:grpSpPr>
          <a:xfrm>
            <a:off x="1579382" y="1917394"/>
            <a:ext cx="10601294" cy="4943229"/>
            <a:chOff x="1579382" y="1917394"/>
            <a:chExt cx="10601294" cy="4943229"/>
          </a:xfrm>
        </p:grpSpPr>
        <p:grpSp>
          <p:nvGrpSpPr>
            <p:cNvPr id="4" name="그룹 3"/>
            <p:cNvGrpSpPr/>
            <p:nvPr/>
          </p:nvGrpSpPr>
          <p:grpSpPr>
            <a:xfrm>
              <a:off x="1579382" y="1917394"/>
              <a:ext cx="3431141" cy="3733836"/>
              <a:chOff x="1602300" y="2341699"/>
              <a:chExt cx="3431141" cy="3733836"/>
            </a:xfrm>
          </p:grpSpPr>
          <p:pic>
            <p:nvPicPr>
              <p:cNvPr id="1026" name="Picture 2" descr="logo programming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76" t="58377" r="59201" b="18823"/>
              <a:stretch/>
            </p:blipFill>
            <p:spPr bwMode="auto">
              <a:xfrm>
                <a:off x="2003852" y="2341699"/>
                <a:ext cx="2638798" cy="1752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logo programming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767" t="57951" r="7744" b="16173"/>
              <a:stretch/>
            </p:blipFill>
            <p:spPr bwMode="auto">
              <a:xfrm>
                <a:off x="1613061" y="4086152"/>
                <a:ext cx="3420380" cy="19893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직선 연결선 2"/>
              <p:cNvCxnSpPr/>
              <p:nvPr/>
            </p:nvCxnSpPr>
            <p:spPr>
              <a:xfrm>
                <a:off x="1602300" y="3789040"/>
                <a:ext cx="3424085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>
              <a:off x="7032104" y="1917394"/>
              <a:ext cx="3852427" cy="3559668"/>
              <a:chOff x="6708067" y="1808820"/>
              <a:chExt cx="3852427" cy="3559668"/>
            </a:xfrm>
          </p:grpSpPr>
          <p:pic>
            <p:nvPicPr>
              <p:cNvPr id="1032" name="Picture 8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54" t="21469" b="30916"/>
              <a:stretch/>
            </p:blipFill>
            <p:spPr bwMode="auto">
              <a:xfrm>
                <a:off x="6708067" y="3964332"/>
                <a:ext cx="3852427" cy="14041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281" y="1808820"/>
                <a:ext cx="2286000" cy="2286000"/>
              </a:xfrm>
              <a:prstGeom prst="rect">
                <a:avLst/>
              </a:prstGeom>
            </p:spPr>
          </p:pic>
        </p:grpSp>
        <p:sp>
          <p:nvSpPr>
            <p:cNvPr id="26" name="직각 삼각형 25"/>
            <p:cNvSpPr/>
            <p:nvPr/>
          </p:nvSpPr>
          <p:spPr>
            <a:xfrm rot="16200000">
              <a:off x="11785525" y="6465473"/>
              <a:ext cx="335279" cy="455022"/>
            </a:xfrm>
            <a:prstGeom prst="rtTriangle">
              <a:avLst/>
            </a:prstGeom>
            <a:solidFill>
              <a:srgbClr val="FECB3C"/>
            </a:solidFill>
            <a:ln w="28575">
              <a:solidFill>
                <a:srgbClr val="FECB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5735960" y="3661847"/>
              <a:ext cx="860612" cy="0"/>
            </a:xfrm>
            <a:prstGeom prst="straightConnector1">
              <a:avLst/>
            </a:prstGeom>
            <a:ln w="889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F642EF2-94C6-4700-B65B-EBF6B5BE6898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LOGO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에서 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Python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226170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rot="16200000">
            <a:off x="11785525" y="6465473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BBDBB1-975D-4532-9D0D-4F1CE0CBC363}"/>
              </a:ext>
            </a:extLst>
          </p:cNvPr>
          <p:cNvSpPr txBox="1"/>
          <p:nvPr/>
        </p:nvSpPr>
        <p:spPr>
          <a:xfrm>
            <a:off x="5065316" y="1524354"/>
            <a:ext cx="3103753" cy="49244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LOGO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의 한계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69535C-D8A7-4579-8309-767EA51A1648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35578-ADDC-42D1-989F-E78F152DBDE9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LOGO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에서 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Python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으로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3F410F-E356-49EA-BCE5-9DB5EE197B11}"/>
              </a:ext>
            </a:extLst>
          </p:cNvPr>
          <p:cNvGrpSpPr/>
          <p:nvPr/>
        </p:nvGrpSpPr>
        <p:grpSpPr>
          <a:xfrm>
            <a:off x="3046422" y="2551117"/>
            <a:ext cx="772112" cy="769441"/>
            <a:chOff x="2469523" y="2201660"/>
            <a:chExt cx="772112" cy="76944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FD3455-5B31-4943-A13C-A6666AFCF696}"/>
                </a:ext>
              </a:extLst>
            </p:cNvPr>
            <p:cNvSpPr txBox="1"/>
            <p:nvPr/>
          </p:nvSpPr>
          <p:spPr>
            <a:xfrm>
              <a:off x="2469523" y="2201660"/>
              <a:ext cx="7721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rgbClr val="FECB3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1</a:t>
              </a:r>
              <a:endParaRPr lang="ko-KR" altLang="en-US" sz="4400" b="1" dirty="0">
                <a:solidFill>
                  <a:srgbClr val="FECB3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46AC842-B052-40CC-ABEC-84C157F35444}"/>
                </a:ext>
              </a:extLst>
            </p:cNvPr>
            <p:cNvGrpSpPr/>
            <p:nvPr/>
          </p:nvGrpSpPr>
          <p:grpSpPr>
            <a:xfrm>
              <a:off x="2692079" y="2436096"/>
              <a:ext cx="365696" cy="488060"/>
              <a:chOff x="2647689" y="2427218"/>
              <a:chExt cx="365696" cy="488060"/>
            </a:xfrm>
          </p:grpSpPr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3DAB909A-7F73-465E-925C-CA3B10388513}"/>
                  </a:ext>
                </a:extLst>
              </p:cNvPr>
              <p:cNvSpPr/>
              <p:nvPr/>
            </p:nvSpPr>
            <p:spPr>
              <a:xfrm flipH="1">
                <a:off x="2647689" y="2485686"/>
                <a:ext cx="365695" cy="429592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32A5737-D2F5-4C91-ACED-E48EB2A38709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 flipV="1">
                <a:off x="2647689" y="2427218"/>
                <a:ext cx="365696" cy="488060"/>
              </a:xfrm>
              <a:prstGeom prst="line">
                <a:avLst/>
              </a:prstGeom>
              <a:ln w="28575">
                <a:solidFill>
                  <a:srgbClr val="FEC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BED56F1-38A2-4AC8-9778-DF57C4242AFF}"/>
              </a:ext>
            </a:extLst>
          </p:cNvPr>
          <p:cNvSpPr txBox="1"/>
          <p:nvPr/>
        </p:nvSpPr>
        <p:spPr>
          <a:xfrm>
            <a:off x="3860154" y="2496603"/>
            <a:ext cx="698231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rgbClr val="87818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터틀을</a:t>
            </a:r>
            <a:r>
              <a:rPr lang="ko-KR" altLang="en-US" sz="3200" dirty="0">
                <a:solidFill>
                  <a:srgbClr val="87818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하나 이상 만들 수 없음</a:t>
            </a:r>
            <a:endParaRPr lang="en-US" altLang="ko-KR" sz="3200" dirty="0">
              <a:solidFill>
                <a:srgbClr val="87818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EA44DF-3DFB-4984-A3FD-053D427E709C}"/>
              </a:ext>
            </a:extLst>
          </p:cNvPr>
          <p:cNvSpPr txBox="1"/>
          <p:nvPr/>
        </p:nvSpPr>
        <p:spPr>
          <a:xfrm>
            <a:off x="3860154" y="3465599"/>
            <a:ext cx="515351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87818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구현된 말판의 참조 불가능</a:t>
            </a:r>
            <a:endParaRPr lang="en-US" altLang="ko-KR" sz="3200" dirty="0">
              <a:solidFill>
                <a:srgbClr val="87818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3DB244-5F7A-436B-9A2F-3E0C2337BF9E}"/>
              </a:ext>
            </a:extLst>
          </p:cNvPr>
          <p:cNvSpPr txBox="1"/>
          <p:nvPr/>
        </p:nvSpPr>
        <p:spPr>
          <a:xfrm>
            <a:off x="3864039" y="4436638"/>
            <a:ext cx="5149632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87818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번에 작성해야 하는 한계점</a:t>
            </a:r>
            <a:endParaRPr lang="en-US" altLang="ko-KR" sz="3200" dirty="0">
              <a:solidFill>
                <a:srgbClr val="87818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0FFCE2-2E98-427B-A0D5-23333F911774}"/>
              </a:ext>
            </a:extLst>
          </p:cNvPr>
          <p:cNvGrpSpPr/>
          <p:nvPr/>
        </p:nvGrpSpPr>
        <p:grpSpPr>
          <a:xfrm>
            <a:off x="3046422" y="3498587"/>
            <a:ext cx="772112" cy="769441"/>
            <a:chOff x="3046422" y="3476172"/>
            <a:chExt cx="772112" cy="7694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FE240B-B26F-4CF8-A98D-48332D87FB9B}"/>
                </a:ext>
              </a:extLst>
            </p:cNvPr>
            <p:cNvSpPr txBox="1"/>
            <p:nvPr/>
          </p:nvSpPr>
          <p:spPr>
            <a:xfrm>
              <a:off x="3046422" y="3476172"/>
              <a:ext cx="7721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solidFill>
                    <a:srgbClr val="FECB3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defRPr>
              </a:lvl1pPr>
            </a:lstStyle>
            <a:p>
              <a:r>
                <a:rPr lang="en-US" altLang="ko-KR" sz="4400" dirty="0"/>
                <a:t>2</a:t>
              </a:r>
              <a:endParaRPr lang="ko-KR" altLang="en-US" sz="4400" dirty="0"/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66B692C2-570F-4ECA-A4D2-FB3E4471A909}"/>
                </a:ext>
              </a:extLst>
            </p:cNvPr>
            <p:cNvSpPr/>
            <p:nvPr/>
          </p:nvSpPr>
          <p:spPr>
            <a:xfrm flipH="1">
              <a:off x="3288445" y="3788562"/>
              <a:ext cx="365695" cy="429592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F1175FE-A551-4332-BFA8-5D8A7CBB7CC8}"/>
              </a:ext>
            </a:extLst>
          </p:cNvPr>
          <p:cNvCxnSpPr>
            <a:cxnSpLocks/>
            <a:stCxn id="44" idx="4"/>
          </p:cNvCxnSpPr>
          <p:nvPr/>
        </p:nvCxnSpPr>
        <p:spPr>
          <a:xfrm flipV="1">
            <a:off x="3288445" y="3752509"/>
            <a:ext cx="365696" cy="488060"/>
          </a:xfrm>
          <a:prstGeom prst="line">
            <a:avLst/>
          </a:prstGeom>
          <a:ln w="28575">
            <a:solidFill>
              <a:srgbClr val="FEC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AEB1CA-BCCF-4BFB-83EA-1F3715926E70}"/>
              </a:ext>
            </a:extLst>
          </p:cNvPr>
          <p:cNvGrpSpPr/>
          <p:nvPr/>
        </p:nvGrpSpPr>
        <p:grpSpPr>
          <a:xfrm>
            <a:off x="3046422" y="4452027"/>
            <a:ext cx="772112" cy="769441"/>
            <a:chOff x="3046422" y="4452027"/>
            <a:chExt cx="772112" cy="7694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8319E-0EAD-4CEC-A09E-3202EF578157}"/>
                </a:ext>
              </a:extLst>
            </p:cNvPr>
            <p:cNvSpPr txBox="1"/>
            <p:nvPr/>
          </p:nvSpPr>
          <p:spPr>
            <a:xfrm>
              <a:off x="3046422" y="4452027"/>
              <a:ext cx="7721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solidFill>
                    <a:srgbClr val="FECB3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defRPr>
              </a:lvl1pPr>
            </a:lstStyle>
            <a:p>
              <a:r>
                <a:rPr lang="en-US" altLang="ko-KR" sz="4400" dirty="0"/>
                <a:t>3</a:t>
              </a:r>
              <a:endParaRPr lang="ko-KR" altLang="en-US" sz="4400" dirty="0"/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F62BCE12-35F0-499B-9F58-D91498A9475E}"/>
                </a:ext>
              </a:extLst>
            </p:cNvPr>
            <p:cNvSpPr/>
            <p:nvPr/>
          </p:nvSpPr>
          <p:spPr>
            <a:xfrm flipH="1">
              <a:off x="3268978" y="4766998"/>
              <a:ext cx="365695" cy="429592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35B88DB-71C4-4F75-AE8C-7B40396D54BA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 flipV="1">
              <a:off x="3268978" y="4708530"/>
              <a:ext cx="365696" cy="488060"/>
            </a:xfrm>
            <a:prstGeom prst="line">
              <a:avLst/>
            </a:prstGeom>
            <a:ln w="28575">
              <a:solidFill>
                <a:srgbClr val="FECB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042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16200000">
            <a:off x="11785525" y="6465473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47308" y="1866260"/>
            <a:ext cx="8619744" cy="4348869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847308" y="3337817"/>
            <a:ext cx="861974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16828" y="4781629"/>
            <a:ext cx="863193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  <a:stCxn id="3" idx="0"/>
            <a:endCxn id="3" idx="2"/>
          </p:cNvCxnSpPr>
          <p:nvPr/>
        </p:nvCxnSpPr>
        <p:spPr>
          <a:xfrm>
            <a:off x="6157180" y="1866260"/>
            <a:ext cx="0" cy="434886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>
            <a:spLocks noChangeAspect="1"/>
          </p:cNvSpPr>
          <p:nvPr/>
        </p:nvSpPr>
        <p:spPr>
          <a:xfrm>
            <a:off x="1865597" y="1866260"/>
            <a:ext cx="405900" cy="405900"/>
          </a:xfrm>
          <a:prstGeom prst="rect">
            <a:avLst/>
          </a:prstGeom>
          <a:solidFill>
            <a:srgbClr val="FECB3C"/>
          </a:solidFill>
          <a:ln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58893" y="2457823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쉬운 문법과 간단함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67370" y="2448896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풍부한 오픈소스와 라이브러리 지원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47433" y="387095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뛰어난 </a:t>
            </a:r>
            <a:r>
              <a:rPr lang="ko-KR" altLang="en-US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이식성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17CAEA-FCAD-4D8D-8F6D-7AB87DAF4068}"/>
              </a:ext>
            </a:extLst>
          </p:cNvPr>
          <p:cNvSpPr txBox="1"/>
          <p:nvPr/>
        </p:nvSpPr>
        <p:spPr>
          <a:xfrm>
            <a:off x="6655910" y="3848480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멀티 패러다임 프로그래밍 언어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2C01E0-C532-4C37-932E-742D190E2407}"/>
              </a:ext>
            </a:extLst>
          </p:cNvPr>
          <p:cNvSpPr txBox="1"/>
          <p:nvPr/>
        </p:nvSpPr>
        <p:spPr>
          <a:xfrm>
            <a:off x="3132016" y="531371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무료 소프트웨어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2714D3-9AC7-45A8-AD85-F4F66B4F6016}"/>
              </a:ext>
            </a:extLst>
          </p:cNvPr>
          <p:cNvSpPr txBox="1"/>
          <p:nvPr/>
        </p:nvSpPr>
        <p:spPr>
          <a:xfrm>
            <a:off x="7572802" y="536426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높은 생산성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1B2E81-A715-48F3-948F-98E617C8160F}"/>
              </a:ext>
            </a:extLst>
          </p:cNvPr>
          <p:cNvSpPr>
            <a:spLocks noChangeAspect="1"/>
          </p:cNvSpPr>
          <p:nvPr/>
        </p:nvSpPr>
        <p:spPr>
          <a:xfrm>
            <a:off x="6164420" y="1866260"/>
            <a:ext cx="405900" cy="405900"/>
          </a:xfrm>
          <a:prstGeom prst="rect">
            <a:avLst/>
          </a:prstGeom>
          <a:solidFill>
            <a:srgbClr val="FECB3C"/>
          </a:solidFill>
          <a:ln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3287EA-8311-4251-BBB4-9789065EC3CA}"/>
              </a:ext>
            </a:extLst>
          </p:cNvPr>
          <p:cNvSpPr>
            <a:spLocks noChangeAspect="1"/>
          </p:cNvSpPr>
          <p:nvPr/>
        </p:nvSpPr>
        <p:spPr>
          <a:xfrm>
            <a:off x="1847308" y="3348130"/>
            <a:ext cx="405900" cy="405900"/>
          </a:xfrm>
          <a:prstGeom prst="rect">
            <a:avLst/>
          </a:prstGeom>
          <a:solidFill>
            <a:srgbClr val="FECB3C"/>
          </a:solidFill>
          <a:ln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AE0795-0588-4517-B92C-4AD8A12C55B7}"/>
              </a:ext>
            </a:extLst>
          </p:cNvPr>
          <p:cNvSpPr>
            <a:spLocks noChangeAspect="1"/>
          </p:cNvSpPr>
          <p:nvPr/>
        </p:nvSpPr>
        <p:spPr>
          <a:xfrm>
            <a:off x="6171516" y="3350320"/>
            <a:ext cx="405900" cy="405900"/>
          </a:xfrm>
          <a:prstGeom prst="rect">
            <a:avLst/>
          </a:prstGeom>
          <a:solidFill>
            <a:srgbClr val="FECB3C"/>
          </a:solidFill>
          <a:ln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5355EC-A9A0-4AA8-A8C4-B534E1CCEF75}"/>
              </a:ext>
            </a:extLst>
          </p:cNvPr>
          <p:cNvSpPr>
            <a:spLocks noChangeAspect="1"/>
          </p:cNvSpPr>
          <p:nvPr/>
        </p:nvSpPr>
        <p:spPr>
          <a:xfrm>
            <a:off x="1816828" y="4791941"/>
            <a:ext cx="405900" cy="405900"/>
          </a:xfrm>
          <a:prstGeom prst="rect">
            <a:avLst/>
          </a:prstGeom>
          <a:solidFill>
            <a:srgbClr val="FECB3C"/>
          </a:solidFill>
          <a:ln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13378C-40BA-48B4-88D7-33D0E6009C2A}"/>
              </a:ext>
            </a:extLst>
          </p:cNvPr>
          <p:cNvSpPr>
            <a:spLocks noChangeAspect="1"/>
          </p:cNvSpPr>
          <p:nvPr/>
        </p:nvSpPr>
        <p:spPr>
          <a:xfrm>
            <a:off x="6171516" y="4791941"/>
            <a:ext cx="405900" cy="405900"/>
          </a:xfrm>
          <a:prstGeom prst="rect">
            <a:avLst/>
          </a:prstGeom>
          <a:solidFill>
            <a:srgbClr val="FECB3C"/>
          </a:solidFill>
          <a:ln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3199CE-CFBB-4144-BDBF-0E4CE05F8B1F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97D2C-2115-448E-94B6-16FDA18BB8AC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2. Python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선택이유</a:t>
            </a:r>
          </a:p>
        </p:txBody>
      </p:sp>
    </p:spTree>
    <p:extLst>
      <p:ext uri="{BB962C8B-B14F-4D97-AF65-F5344CB8AC3E}">
        <p14:creationId xmlns:p14="http://schemas.microsoft.com/office/powerpoint/2010/main" val="56059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rot="16200000">
            <a:off x="11785525" y="6465473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69535C-D8A7-4579-8309-767EA51A1648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35578-ADDC-42D1-989F-E78F152DBDE9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작품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선정 동기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A1AAEA-0E8A-4BCB-93F7-FDE500FB22E2}"/>
              </a:ext>
            </a:extLst>
          </p:cNvPr>
          <p:cNvSpPr txBox="1"/>
          <p:nvPr/>
        </p:nvSpPr>
        <p:spPr>
          <a:xfrm>
            <a:off x="2845130" y="2262703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bg1">
                    <a:lumMod val="50000"/>
                  </a:schemeClr>
                </a:solidFill>
                <a:latin typeface="a한글나라BB" panose="02020600000000000000" pitchFamily="18" charset="-127"/>
                <a:ea typeface="a한글나라BB" panose="02020600000000000000" pitchFamily="18" charset="-127"/>
              </a:rPr>
              <a:t>눈에 보이는 결과</a:t>
            </a:r>
            <a:r>
              <a:rPr lang="en-US" altLang="ko-KR" sz="2400" spc="-300" dirty="0">
                <a:solidFill>
                  <a:schemeClr val="bg1">
                    <a:lumMod val="50000"/>
                  </a:schemeClr>
                </a:solidFill>
                <a:latin typeface="a한글나라BB" panose="02020600000000000000" pitchFamily="18" charset="-127"/>
                <a:ea typeface="a한글나라BB" panose="02020600000000000000" pitchFamily="18" charset="-127"/>
              </a:rPr>
              <a:t>, </a:t>
            </a:r>
            <a:r>
              <a:rPr lang="ko-KR" altLang="en-US" sz="2400" spc="-300" dirty="0">
                <a:solidFill>
                  <a:schemeClr val="bg1">
                    <a:lumMod val="50000"/>
                  </a:schemeClr>
                </a:solidFill>
                <a:latin typeface="a한글나라BB" panose="02020600000000000000" pitchFamily="18" charset="-127"/>
                <a:ea typeface="a한글나라BB" panose="02020600000000000000" pitchFamily="18" charset="-127"/>
              </a:rPr>
              <a:t>흥미 유발</a:t>
            </a:r>
            <a:endParaRPr lang="en-US" altLang="ko-KR" sz="2400" spc="-300" dirty="0">
              <a:solidFill>
                <a:schemeClr val="bg1">
                  <a:lumMod val="50000"/>
                </a:schemeClr>
              </a:solidFill>
              <a:latin typeface="a한글나라BB" panose="02020600000000000000" pitchFamily="18" charset="-127"/>
              <a:ea typeface="a한글나라BB" panose="02020600000000000000" pitchFamily="18" charset="-127"/>
            </a:endParaRPr>
          </a:p>
          <a:p>
            <a:r>
              <a:rPr lang="ko-KR" altLang="en-US" sz="2400" spc="-300" dirty="0">
                <a:solidFill>
                  <a:schemeClr val="bg1">
                    <a:lumMod val="50000"/>
                  </a:schemeClr>
                </a:solidFill>
                <a:latin typeface="a한글나라BB" panose="02020600000000000000" pitchFamily="18" charset="-127"/>
                <a:ea typeface="a한글나라BB" panose="02020600000000000000" pitchFamily="18" charset="-127"/>
              </a:rPr>
              <a:t>프로그래밍 언어 학습 후 학습자가 직접 구현해 볼 수 있음</a:t>
            </a:r>
            <a:endParaRPr lang="en-US" altLang="ko-KR" sz="2400" spc="-300" dirty="0">
              <a:solidFill>
                <a:schemeClr val="bg1">
                  <a:lumMod val="50000"/>
                </a:schemeClr>
              </a:solidFill>
              <a:latin typeface="a한글나라BB" panose="02020600000000000000" pitchFamily="18" charset="-127"/>
              <a:ea typeface="a한글나라BB" panose="02020600000000000000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8C7618-CC9F-41B2-9889-13B377DA2DF0}"/>
              </a:ext>
            </a:extLst>
          </p:cNvPr>
          <p:cNvGrpSpPr/>
          <p:nvPr/>
        </p:nvGrpSpPr>
        <p:grpSpPr>
          <a:xfrm>
            <a:off x="2269133" y="3586132"/>
            <a:ext cx="7714695" cy="164347"/>
            <a:chOff x="763480" y="2646564"/>
            <a:chExt cx="7714695" cy="164347"/>
          </a:xfrm>
          <a:solidFill>
            <a:schemeClr val="tx2">
              <a:lumMod val="75000"/>
            </a:schemeClr>
          </a:solidFill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668719E-7560-42E7-BE8C-01D802BD9AFF}"/>
                </a:ext>
              </a:extLst>
            </p:cNvPr>
            <p:cNvCxnSpPr/>
            <p:nvPr/>
          </p:nvCxnSpPr>
          <p:spPr>
            <a:xfrm>
              <a:off x="763480" y="2646564"/>
              <a:ext cx="7714695" cy="0"/>
            </a:xfrm>
            <a:prstGeom prst="line">
              <a:avLst/>
            </a:prstGeom>
            <a:grp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순서도: 병합 34">
              <a:extLst>
                <a:ext uri="{FF2B5EF4-FFF2-40B4-BE49-F238E27FC236}">
                  <a16:creationId xmlns:a16="http://schemas.microsoft.com/office/drawing/2014/main" id="{14255E4E-F88C-4925-8A3F-86D61FC3B5B5}"/>
                </a:ext>
              </a:extLst>
            </p:cNvPr>
            <p:cNvSpPr/>
            <p:nvPr/>
          </p:nvSpPr>
          <p:spPr>
            <a:xfrm>
              <a:off x="4465468" y="2646564"/>
              <a:ext cx="213064" cy="164347"/>
            </a:xfrm>
            <a:prstGeom prst="flowChartMerge">
              <a:avLst/>
            </a:prstGeom>
            <a:grp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CB3C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357F4D2-689C-4167-B367-80E99830B508}"/>
              </a:ext>
            </a:extLst>
          </p:cNvPr>
          <p:cNvSpPr txBox="1"/>
          <p:nvPr/>
        </p:nvSpPr>
        <p:spPr>
          <a:xfrm rot="10800000">
            <a:off x="8749836" y="1344187"/>
            <a:ext cx="1069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“</a:t>
            </a:r>
            <a:endParaRPr lang="ko-KR" altLang="en-US" sz="8000" dirty="0">
              <a:solidFill>
                <a:schemeClr val="tx2">
                  <a:lumMod val="7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C96FCC-3516-48AB-BF4D-ED864B7A6A26}"/>
              </a:ext>
            </a:extLst>
          </p:cNvPr>
          <p:cNvSpPr txBox="1"/>
          <p:nvPr/>
        </p:nvSpPr>
        <p:spPr>
          <a:xfrm>
            <a:off x="2256982" y="1987640"/>
            <a:ext cx="1069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2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“</a:t>
            </a:r>
            <a:endParaRPr lang="ko-KR" altLang="en-US" sz="8000" dirty="0">
              <a:solidFill>
                <a:schemeClr val="tx2">
                  <a:lumMod val="7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21EFB3-DA24-4231-898E-45252FC646A3}"/>
              </a:ext>
            </a:extLst>
          </p:cNvPr>
          <p:cNvSpPr txBox="1"/>
          <p:nvPr/>
        </p:nvSpPr>
        <p:spPr>
          <a:xfrm>
            <a:off x="2288199" y="4383337"/>
            <a:ext cx="345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터틀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그래픽스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54DE7A-64F3-4173-85FB-26F66EFD1499}"/>
              </a:ext>
            </a:extLst>
          </p:cNvPr>
          <p:cNvGrpSpPr/>
          <p:nvPr/>
        </p:nvGrpSpPr>
        <p:grpSpPr>
          <a:xfrm>
            <a:off x="5632719" y="4533319"/>
            <a:ext cx="551466" cy="379406"/>
            <a:chOff x="4154749" y="3694007"/>
            <a:chExt cx="612559" cy="530486"/>
          </a:xfrm>
          <a:solidFill>
            <a:srgbClr val="FECB3C"/>
          </a:solidFill>
        </p:grpSpPr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F89C11B2-4215-4311-9D42-68C546AE4DC3}"/>
                </a:ext>
              </a:extLst>
            </p:cNvPr>
            <p:cNvSpPr/>
            <p:nvPr/>
          </p:nvSpPr>
          <p:spPr>
            <a:xfrm>
              <a:off x="4398885" y="3699528"/>
              <a:ext cx="368423" cy="5249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화살표: 갈매기형 수장 49">
              <a:extLst>
                <a:ext uri="{FF2B5EF4-FFF2-40B4-BE49-F238E27FC236}">
                  <a16:creationId xmlns:a16="http://schemas.microsoft.com/office/drawing/2014/main" id="{9AAEF3F0-ACDB-4E44-9893-86B1D971915A}"/>
                </a:ext>
              </a:extLst>
            </p:cNvPr>
            <p:cNvSpPr/>
            <p:nvPr/>
          </p:nvSpPr>
          <p:spPr>
            <a:xfrm>
              <a:off x="4154749" y="3694007"/>
              <a:ext cx="368423" cy="5249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D439928-70D9-417F-9AB8-626E2088D9A2}"/>
              </a:ext>
            </a:extLst>
          </p:cNvPr>
          <p:cNvSpPr txBox="1"/>
          <p:nvPr/>
        </p:nvSpPr>
        <p:spPr>
          <a:xfrm>
            <a:off x="6502730" y="4359030"/>
            <a:ext cx="413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Python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이용한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부루마블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4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425405-D0CF-4516-B0C8-AF617A040AB4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F56B9-A764-480E-8F20-614C977A930D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0AF5E-C3F2-4E68-8F24-EC1DC0716DDE}"/>
              </a:ext>
            </a:extLst>
          </p:cNvPr>
          <p:cNvSpPr txBox="1"/>
          <p:nvPr/>
        </p:nvSpPr>
        <p:spPr>
          <a:xfrm>
            <a:off x="3824548" y="2426812"/>
            <a:ext cx="345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명의 플레이어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E0A35-A7D8-4BA8-941A-2066DE1A6822}"/>
              </a:ext>
            </a:extLst>
          </p:cNvPr>
          <p:cNvSpPr txBox="1"/>
          <p:nvPr/>
        </p:nvSpPr>
        <p:spPr>
          <a:xfrm>
            <a:off x="3824548" y="3839351"/>
            <a:ext cx="5408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랜덤 주사위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	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두 숫자의 합 만큼 전진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8CFDD6-958D-4A38-A1A2-1BEC30AAD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4" b="89920" l="9819" r="92248">
                        <a14:foregroundMark x1="47287" y1="24403" x2="47287" y2="24403"/>
                        <a14:foregroundMark x1="79845" y1="15119" x2="79845" y2="15119"/>
                        <a14:foregroundMark x1="69767" y1="34483" x2="69767" y2="34483"/>
                        <a14:foregroundMark x1="64599" y1="46684" x2="64599" y2="46684"/>
                        <a14:foregroundMark x1="83721" y1="52785" x2="83721" y2="52785"/>
                        <a14:foregroundMark x1="92248" y1="50398" x2="92248" y2="50398"/>
                        <a14:foregroundMark x1="50646" y1="87798" x2="50646" y2="877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4909" y="2482231"/>
            <a:ext cx="2037908" cy="22660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8C90C1-008D-45D1-A240-0E647AF79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9" b="89796" l="7455" r="89974">
                        <a14:foregroundMark x1="7455" y1="41327" x2="7455" y2="41327"/>
                        <a14:foregroundMark x1="14910" y1="41582" x2="14910" y2="41582"/>
                        <a14:foregroundMark x1="39846" y1="29847" x2="39846" y2="29847"/>
                        <a14:foregroundMark x1="29820" y1="48469" x2="29820" y2="48469"/>
                        <a14:foregroundMark x1="43445" y1="63265" x2="43445" y2="63265"/>
                        <a14:foregroundMark x1="57326" y1="50765" x2="57326" y2="50765"/>
                        <a14:foregroundMark x1="30848" y1="66071" x2="30848" y2="66071"/>
                        <a14:foregroundMark x1="17738" y1="56633" x2="17738" y2="56633"/>
                        <a14:foregroundMark x1="75835" y1="61224" x2="75835" y2="6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3346" y="2475853"/>
            <a:ext cx="2255001" cy="22723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0D49A5-F6DD-423D-A022-2D886A52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20" y="11139014"/>
            <a:ext cx="1801285" cy="1840777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5FB2D7-6285-4AE0-98DC-B8861E91E2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92" y="-5507755"/>
            <a:ext cx="2037907" cy="19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9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425405-D0CF-4516-B0C8-AF617A040AB4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F56B9-A764-480E-8F20-614C977A930D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0AF5E-C3F2-4E68-8F24-EC1DC0716DDE}"/>
              </a:ext>
            </a:extLst>
          </p:cNvPr>
          <p:cNvSpPr txBox="1"/>
          <p:nvPr/>
        </p:nvSpPr>
        <p:spPr>
          <a:xfrm>
            <a:off x="3824548" y="2426812"/>
            <a:ext cx="3454413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기본 금액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150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만원 지급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E0A35-A7D8-4BA8-941A-2066DE1A6822}"/>
              </a:ext>
            </a:extLst>
          </p:cNvPr>
          <p:cNvSpPr txBox="1"/>
          <p:nvPr/>
        </p:nvSpPr>
        <p:spPr>
          <a:xfrm>
            <a:off x="3824548" y="3839351"/>
            <a:ext cx="5408798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완주 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월급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만원 지급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5FB2D7-6285-4AE0-98DC-B8861E91E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341" y="2630928"/>
            <a:ext cx="2037907" cy="19622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0D49A5-F6DD-423D-A022-2D886A52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14" y="2691660"/>
            <a:ext cx="1801285" cy="1840777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59FC6B-42EF-468B-8466-667BC339B1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89" y="-5819783"/>
            <a:ext cx="2759409" cy="27594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E9DCF7-C9D0-4414-BBD4-73F7B7F41C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0" y="11387932"/>
            <a:ext cx="2241971" cy="2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5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71196" y="-51251"/>
            <a:ext cx="335279" cy="455022"/>
          </a:xfrm>
          <a:prstGeom prst="rtTriangle">
            <a:avLst/>
          </a:prstGeom>
          <a:solidFill>
            <a:srgbClr val="3776AB"/>
          </a:solidFill>
          <a:ln w="28575">
            <a:solidFill>
              <a:srgbClr val="377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1796850" y="6462849"/>
            <a:ext cx="335279" cy="455022"/>
          </a:xfrm>
          <a:prstGeom prst="rtTriangle">
            <a:avLst/>
          </a:prstGeom>
          <a:solidFill>
            <a:srgbClr val="FECB3C"/>
          </a:solidFill>
          <a:ln w="28575">
            <a:solidFill>
              <a:srgbClr val="FE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425405-D0CF-4516-B0C8-AF617A040AB4}"/>
              </a:ext>
            </a:extLst>
          </p:cNvPr>
          <p:cNvSpPr txBox="1"/>
          <p:nvPr/>
        </p:nvSpPr>
        <p:spPr>
          <a:xfrm>
            <a:off x="651987" y="1041257"/>
            <a:ext cx="3103753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7818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GOGO - PYTHON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7818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F56B9-A764-480E-8F20-614C977A930D}"/>
              </a:ext>
            </a:extLst>
          </p:cNvPr>
          <p:cNvSpPr txBox="1"/>
          <p:nvPr/>
        </p:nvSpPr>
        <p:spPr>
          <a:xfrm>
            <a:off x="651987" y="444886"/>
            <a:ext cx="63451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76A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0AF5E-C3F2-4E68-8F24-EC1DC0716DDE}"/>
              </a:ext>
            </a:extLst>
          </p:cNvPr>
          <p:cNvSpPr txBox="1"/>
          <p:nvPr/>
        </p:nvSpPr>
        <p:spPr>
          <a:xfrm>
            <a:off x="3824548" y="2426812"/>
            <a:ext cx="3454413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플레이어 중 한 명 파산 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	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게임 종료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E0A35-A7D8-4BA8-941A-2066DE1A6822}"/>
              </a:ext>
            </a:extLst>
          </p:cNvPr>
          <p:cNvSpPr txBox="1"/>
          <p:nvPr/>
        </p:nvSpPr>
        <p:spPr>
          <a:xfrm>
            <a:off x="3824548" y="3839351"/>
            <a:ext cx="5408798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사회 복지 기구에 방문 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	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사회복지기금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만원 지불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5FB2D7-6285-4AE0-98DC-B8861E91E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41" y="11160621"/>
            <a:ext cx="2037907" cy="19622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F07862-5CA4-49ED-BD8F-1B4C37298C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27" y="2426812"/>
            <a:ext cx="2241971" cy="22419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B6E9D1-0471-4BC4-AA10-52794FB4D1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41" y="2459646"/>
            <a:ext cx="2398659" cy="2515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0D49A5-F6DD-423D-A022-2D886A52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69" y="-6115741"/>
            <a:ext cx="1801285" cy="18407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824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1244</Words>
  <Application>Microsoft Office PowerPoint</Application>
  <PresentationFormat>와이드스크린</PresentationFormat>
  <Paragraphs>204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a한글나라BB</vt:lpstr>
      <vt:lpstr>나눔고딕</vt:lpstr>
      <vt:lpstr>Tmon몬소리OTF Black</vt:lpstr>
      <vt:lpstr>a고딕15</vt:lpstr>
      <vt:lpstr>a아시아헤드4</vt:lpstr>
      <vt:lpstr>휴먼둥근헤드라인</vt:lpstr>
      <vt:lpstr>나눔스퀘어 ExtraBold</vt:lpstr>
      <vt:lpstr>맑은 고딕</vt:lpstr>
      <vt:lpstr>제주고딕</vt:lpstr>
      <vt:lpstr>Arial</vt:lpstr>
      <vt:lpstr>Wingdings</vt:lpstr>
      <vt:lpstr>a고딕13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권신영</dc:creator>
  <cp:lastModifiedBy>ye jin choi</cp:lastModifiedBy>
  <cp:revision>66</cp:revision>
  <dcterms:created xsi:type="dcterms:W3CDTF">2017-11-05T16:52:55Z</dcterms:created>
  <dcterms:modified xsi:type="dcterms:W3CDTF">2017-11-06T11:37:18Z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